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Montserrat"/>
      <p:regular r:id="rId52"/>
      <p:bold r:id="rId53"/>
      <p:italic r:id="rId54"/>
      <p:boldItalic r:id="rId55"/>
    </p:embeddedFont>
    <p:embeddedFont>
      <p:font typeface="Lat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6.xml"/><Relationship Id="rId55" Type="http://schemas.openxmlformats.org/officeDocument/2006/relationships/font" Target="fonts/Montserrat-boldItalic.fntdata"/><Relationship Id="rId10" Type="http://schemas.openxmlformats.org/officeDocument/2006/relationships/slide" Target="slides/slide5.xml"/><Relationship Id="rId54" Type="http://schemas.openxmlformats.org/officeDocument/2006/relationships/font" Target="fonts/Montserrat-italic.fntdata"/><Relationship Id="rId13" Type="http://schemas.openxmlformats.org/officeDocument/2006/relationships/slide" Target="slides/slide8.xml"/><Relationship Id="rId57" Type="http://schemas.openxmlformats.org/officeDocument/2006/relationships/font" Target="fonts/Lato-bold.fntdata"/><Relationship Id="rId12" Type="http://schemas.openxmlformats.org/officeDocument/2006/relationships/slide" Target="slides/slide7.xml"/><Relationship Id="rId56" Type="http://schemas.openxmlformats.org/officeDocument/2006/relationships/font" Target="fonts/Lato-regular.fntdata"/><Relationship Id="rId15" Type="http://schemas.openxmlformats.org/officeDocument/2006/relationships/slide" Target="slides/slide10.xml"/><Relationship Id="rId59" Type="http://schemas.openxmlformats.org/officeDocument/2006/relationships/font" Target="fonts/Lato-boldItalic.fntdata"/><Relationship Id="rId14" Type="http://schemas.openxmlformats.org/officeDocument/2006/relationships/slide" Target="slides/slide9.xml"/><Relationship Id="rId58"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43e25fa23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43e25fa23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43e25fa23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43e25fa23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43e25fa23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43e25fa23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43e25fa23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43e25fa23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43e25fa23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43e25fa23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43c71b1e0f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43c71b1e0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43c71b1e0f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43c71b1e0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43c71b1e0f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43c71b1e0f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43c71b1e0f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43c71b1e0f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43c71b1e0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43c71b1e0f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3c71b1e0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43c71b1e0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43cff06fd8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43cff06fd8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43c71b1e0f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43c71b1e0f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43c71b1e0f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43c71b1e0f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43c71b1e0f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43c71b1e0f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43c71b1e0f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43c71b1e0f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43dc1a10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43dc1a10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43dc1a105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43dc1a105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43c71b1e0f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43c71b1e0f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43cff06fd8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43cff06fd8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43cff06fd8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43cff06fd8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43c71b1e0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43c71b1e0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43cff06fd8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43cff06fd8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43cff06fd8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43cff06fd8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43dc1a105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43dc1a105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43dc1a105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43dc1a105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43cff06fd8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43cff06fd8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43cff06fd8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43cff06fd8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43cff06fd8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43cff06fd8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43cff06fd8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43cff06fd8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43cff06fd8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43cff06fd8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43cff06fd8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43cff06fd8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43c71b1e0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43c71b1e0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43cff06fd8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43cff06fd8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43cff06fd8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43cff06fd8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43cff06fd8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43cff06fd8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43cff06fd8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43cff06fd8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43cff06fd8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43cff06fd8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43cff06fd8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43cff06fd8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43cff06fd8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43cff06fd8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43cff06fd8_7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43cff06fd8_7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43c71b1e0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43c71b1e0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43c71b1e0f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43c71b1e0f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43e25fa2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43e25fa2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43e25fa237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43e25fa237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46173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300"/>
              <a:t>Online Food Delivery          System</a:t>
            </a:r>
            <a:endParaRPr sz="3300"/>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RLL @ Group 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22"/>
          <p:cNvPicPr preferRelativeResize="0"/>
          <p:nvPr/>
        </p:nvPicPr>
        <p:blipFill>
          <a:blip r:embed="rId3">
            <a:alphaModFix/>
          </a:blip>
          <a:stretch>
            <a:fillRect/>
          </a:stretch>
        </p:blipFill>
        <p:spPr>
          <a:xfrm>
            <a:off x="1242450" y="433225"/>
            <a:ext cx="7524875" cy="4557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3"/>
          <p:cNvPicPr preferRelativeResize="0"/>
          <p:nvPr/>
        </p:nvPicPr>
        <p:blipFill>
          <a:blip r:embed="rId3">
            <a:alphaModFix/>
          </a:blip>
          <a:stretch>
            <a:fillRect/>
          </a:stretch>
        </p:blipFill>
        <p:spPr>
          <a:xfrm>
            <a:off x="1147025" y="452325"/>
            <a:ext cx="7671600" cy="45387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24"/>
          <p:cNvPicPr preferRelativeResize="0"/>
          <p:nvPr/>
        </p:nvPicPr>
        <p:blipFill>
          <a:blip r:embed="rId3">
            <a:alphaModFix/>
          </a:blip>
          <a:stretch>
            <a:fillRect/>
          </a:stretch>
        </p:blipFill>
        <p:spPr>
          <a:xfrm>
            <a:off x="1118400" y="395075"/>
            <a:ext cx="7675974" cy="4596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25"/>
          <p:cNvPicPr preferRelativeResize="0"/>
          <p:nvPr/>
        </p:nvPicPr>
        <p:blipFill>
          <a:blip r:embed="rId3">
            <a:alphaModFix/>
          </a:blip>
          <a:stretch>
            <a:fillRect/>
          </a:stretch>
        </p:blipFill>
        <p:spPr>
          <a:xfrm>
            <a:off x="1156575" y="385525"/>
            <a:ext cx="7798501" cy="46055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26"/>
          <p:cNvPicPr preferRelativeResize="0"/>
          <p:nvPr/>
        </p:nvPicPr>
        <p:blipFill>
          <a:blip r:embed="rId3">
            <a:alphaModFix/>
          </a:blip>
          <a:stretch>
            <a:fillRect/>
          </a:stretch>
        </p:blipFill>
        <p:spPr>
          <a:xfrm>
            <a:off x="1356975" y="356900"/>
            <a:ext cx="7460226" cy="4634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7"/>
          <p:cNvSpPr txBox="1"/>
          <p:nvPr>
            <p:ph type="title"/>
          </p:nvPr>
        </p:nvSpPr>
        <p:spPr>
          <a:xfrm>
            <a:off x="1230700" y="136100"/>
            <a:ext cx="7464600" cy="516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Restaurant Microservice   </a:t>
            </a:r>
            <a:endParaRPr/>
          </a:p>
        </p:txBody>
      </p:sp>
      <p:pic>
        <p:nvPicPr>
          <p:cNvPr id="247" name="Google Shape;247;p27"/>
          <p:cNvPicPr preferRelativeResize="0"/>
          <p:nvPr/>
        </p:nvPicPr>
        <p:blipFill>
          <a:blip r:embed="rId3">
            <a:alphaModFix/>
          </a:blip>
          <a:stretch>
            <a:fillRect/>
          </a:stretch>
        </p:blipFill>
        <p:spPr>
          <a:xfrm>
            <a:off x="1036117" y="652700"/>
            <a:ext cx="7712707" cy="4338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28"/>
          <p:cNvPicPr preferRelativeResize="0"/>
          <p:nvPr/>
        </p:nvPicPr>
        <p:blipFill>
          <a:blip r:embed="rId3">
            <a:alphaModFix/>
          </a:blip>
          <a:stretch>
            <a:fillRect/>
          </a:stretch>
        </p:blipFill>
        <p:spPr>
          <a:xfrm>
            <a:off x="1156575" y="433225"/>
            <a:ext cx="7597949" cy="4557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29"/>
          <p:cNvPicPr preferRelativeResize="0"/>
          <p:nvPr/>
        </p:nvPicPr>
        <p:blipFill>
          <a:blip r:embed="rId3">
            <a:alphaModFix/>
          </a:blip>
          <a:stretch>
            <a:fillRect/>
          </a:stretch>
        </p:blipFill>
        <p:spPr>
          <a:xfrm>
            <a:off x="1185200" y="414150"/>
            <a:ext cx="7569325" cy="4576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0"/>
          <p:cNvPicPr preferRelativeResize="0"/>
          <p:nvPr/>
        </p:nvPicPr>
        <p:blipFill>
          <a:blip r:embed="rId3">
            <a:alphaModFix/>
          </a:blip>
          <a:stretch>
            <a:fillRect/>
          </a:stretch>
        </p:blipFill>
        <p:spPr>
          <a:xfrm>
            <a:off x="1185200" y="375975"/>
            <a:ext cx="7569325" cy="46151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1"/>
          <p:cNvPicPr preferRelativeResize="0"/>
          <p:nvPr/>
        </p:nvPicPr>
        <p:blipFill>
          <a:blip r:embed="rId3">
            <a:alphaModFix/>
          </a:blip>
          <a:stretch>
            <a:fillRect/>
          </a:stretch>
        </p:blipFill>
        <p:spPr>
          <a:xfrm>
            <a:off x="1204275" y="423700"/>
            <a:ext cx="7550250" cy="45673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53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Team Members</a:t>
            </a:r>
            <a:endParaRPr/>
          </a:p>
        </p:txBody>
      </p:sp>
      <p:sp>
        <p:nvSpPr>
          <p:cNvPr id="141" name="Google Shape;141;p14"/>
          <p:cNvSpPr txBox="1"/>
          <p:nvPr>
            <p:ph idx="1" type="body"/>
          </p:nvPr>
        </p:nvSpPr>
        <p:spPr>
          <a:xfrm>
            <a:off x="1259325" y="1062725"/>
            <a:ext cx="7704000" cy="4379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600"/>
              <a:t>1</a:t>
            </a:r>
            <a:r>
              <a:rPr lang="en" sz="1600"/>
              <a:t>. Shubham  Kumar            -        2563633 </a:t>
            </a:r>
            <a:endParaRPr sz="1600"/>
          </a:p>
          <a:p>
            <a:pPr indent="0" lvl="0" marL="0" rtl="0" algn="l">
              <a:lnSpc>
                <a:spcPct val="95000"/>
              </a:lnSpc>
              <a:spcBef>
                <a:spcPts val="1200"/>
              </a:spcBef>
              <a:spcAft>
                <a:spcPts val="0"/>
              </a:spcAft>
              <a:buNone/>
            </a:pPr>
            <a:r>
              <a:rPr lang="en" sz="1600"/>
              <a:t>2</a:t>
            </a:r>
            <a:r>
              <a:rPr lang="en" sz="1600"/>
              <a:t>. Tesenlo Magh                   -        2563616 </a:t>
            </a:r>
            <a:endParaRPr sz="1600"/>
          </a:p>
          <a:p>
            <a:pPr indent="0" lvl="0" marL="0" rtl="0" algn="l">
              <a:lnSpc>
                <a:spcPct val="95000"/>
              </a:lnSpc>
              <a:spcBef>
                <a:spcPts val="1200"/>
              </a:spcBef>
              <a:spcAft>
                <a:spcPts val="0"/>
              </a:spcAft>
              <a:buNone/>
            </a:pPr>
            <a:r>
              <a:rPr lang="en" sz="1600"/>
              <a:t>3. Aryan   Garg                       -        2563008                      </a:t>
            </a:r>
            <a:r>
              <a:rPr lang="en" sz="1600"/>
              <a:t>                               </a:t>
            </a:r>
            <a:r>
              <a:rPr lang="en" sz="1600"/>
              <a:t>                                              </a:t>
            </a:r>
            <a:r>
              <a:rPr lang="en" sz="1600"/>
              <a:t>                                               </a:t>
            </a:r>
            <a:endParaRPr sz="1600"/>
          </a:p>
          <a:p>
            <a:pPr indent="0" lvl="0" marL="0" rtl="0" algn="l">
              <a:lnSpc>
                <a:spcPct val="95000"/>
              </a:lnSpc>
              <a:spcBef>
                <a:spcPts val="1200"/>
              </a:spcBef>
              <a:spcAft>
                <a:spcPts val="0"/>
              </a:spcAft>
              <a:buNone/>
            </a:pPr>
            <a:r>
              <a:rPr lang="en" sz="1600"/>
              <a:t>4. Yagnam Pavan                 -        2563688                                                   </a:t>
            </a:r>
            <a:endParaRPr sz="1600"/>
          </a:p>
          <a:p>
            <a:pPr indent="0" lvl="0" marL="0" rtl="0" algn="l">
              <a:lnSpc>
                <a:spcPct val="95000"/>
              </a:lnSpc>
              <a:spcBef>
                <a:spcPts val="1200"/>
              </a:spcBef>
              <a:spcAft>
                <a:spcPts val="0"/>
              </a:spcAft>
              <a:buNone/>
            </a:pPr>
            <a:r>
              <a:rPr lang="en" sz="1600"/>
              <a:t>5. Anniesh  x                           -        2563179</a:t>
            </a:r>
            <a:endParaRPr sz="1600"/>
          </a:p>
          <a:p>
            <a:pPr indent="0" lvl="0" marL="0" rtl="0" algn="l">
              <a:lnSpc>
                <a:spcPct val="95000"/>
              </a:lnSpc>
              <a:spcBef>
                <a:spcPts val="1200"/>
              </a:spcBef>
              <a:spcAft>
                <a:spcPts val="0"/>
              </a:spcAft>
              <a:buNone/>
            </a:pPr>
            <a:r>
              <a:rPr lang="en" sz="1600"/>
              <a:t>6.Vankatesan D                    -        2563702</a:t>
            </a:r>
            <a:endParaRPr sz="1600"/>
          </a:p>
          <a:p>
            <a:pPr indent="0" lvl="0" marL="0" rtl="0" algn="l">
              <a:lnSpc>
                <a:spcPct val="95000"/>
              </a:lnSpc>
              <a:spcBef>
                <a:spcPts val="1200"/>
              </a:spcBef>
              <a:spcAft>
                <a:spcPts val="0"/>
              </a:spcAft>
              <a:buNone/>
            </a:pPr>
            <a:r>
              <a:rPr lang="en" sz="1600"/>
              <a:t>7.S. Nowshin                           -        2563681</a:t>
            </a:r>
            <a:r>
              <a:rPr lang="en" sz="1600"/>
              <a:t>                                                                                      </a:t>
            </a:r>
            <a:endParaRPr sz="1600"/>
          </a:p>
          <a:p>
            <a:pPr indent="0" lvl="0" marL="0" rtl="0" algn="l">
              <a:lnSpc>
                <a:spcPct val="95000"/>
              </a:lnSpc>
              <a:spcBef>
                <a:spcPts val="1200"/>
              </a:spcBef>
              <a:spcAft>
                <a:spcPts val="0"/>
              </a:spcAft>
              <a:buNone/>
            </a:pPr>
            <a:r>
              <a:rPr lang="en" sz="1600"/>
              <a:t>8. Gellella Sumalatha         -        2564019 </a:t>
            </a:r>
            <a:endParaRPr sz="1600"/>
          </a:p>
          <a:p>
            <a:pPr indent="0" lvl="0" marL="0" rtl="0" algn="l">
              <a:lnSpc>
                <a:spcPct val="95000"/>
              </a:lnSpc>
              <a:spcBef>
                <a:spcPts val="1200"/>
              </a:spcBef>
              <a:spcAft>
                <a:spcPts val="0"/>
              </a:spcAft>
              <a:buNone/>
            </a:pPr>
            <a:r>
              <a:rPr lang="en" sz="1600"/>
              <a:t>9. Kotti Aiswarya Valli       -        2563540  </a:t>
            </a:r>
            <a:endParaRPr sz="1600"/>
          </a:p>
          <a:p>
            <a:pPr indent="0" lvl="0" marL="0" rtl="0" algn="l">
              <a:lnSpc>
                <a:spcPct val="95000"/>
              </a:lnSpc>
              <a:spcBef>
                <a:spcPts val="1200"/>
              </a:spcBef>
              <a:spcAft>
                <a:spcPts val="0"/>
              </a:spcAft>
              <a:buNone/>
            </a:pPr>
            <a:r>
              <a:rPr lang="en" sz="1600"/>
              <a:t>10. Gurram Ashwini            -        2563818 </a:t>
            </a:r>
            <a:endParaRPr sz="1600"/>
          </a:p>
          <a:p>
            <a:pPr indent="0" lvl="0" marL="0" rtl="0" algn="l">
              <a:lnSpc>
                <a:spcPct val="95000"/>
              </a:lnSpc>
              <a:spcBef>
                <a:spcPts val="1200"/>
              </a:spcBef>
              <a:spcAft>
                <a:spcPts val="0"/>
              </a:spcAft>
              <a:buNone/>
            </a:pPr>
            <a:r>
              <a:t/>
            </a:r>
            <a:endParaRPr sz="1600"/>
          </a:p>
          <a:p>
            <a:pPr indent="0" lvl="0" marL="0" rtl="0" algn="l">
              <a:lnSpc>
                <a:spcPct val="95000"/>
              </a:lnSpc>
              <a:spcBef>
                <a:spcPts val="1200"/>
              </a:spcBef>
              <a:spcAft>
                <a:spcPts val="1200"/>
              </a:spcAft>
              <a:buNone/>
            </a:pPr>
            <a:r>
              <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2"/>
          <p:cNvSpPr txBox="1"/>
          <p:nvPr>
            <p:ph idx="1" type="body"/>
          </p:nvPr>
        </p:nvSpPr>
        <p:spPr>
          <a:xfrm>
            <a:off x="1223375" y="337825"/>
            <a:ext cx="7113000" cy="457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600"/>
              <a:t>Module:Customer </a:t>
            </a:r>
            <a:endParaRPr sz="2600"/>
          </a:p>
          <a:p>
            <a:pPr indent="0" lvl="0" marL="0" rtl="0" algn="l">
              <a:spcBef>
                <a:spcPts val="1200"/>
              </a:spcBef>
              <a:spcAft>
                <a:spcPts val="0"/>
              </a:spcAft>
              <a:buNone/>
            </a:pPr>
            <a:r>
              <a:rPr lang="en" sz="1600"/>
              <a:t>● Registration of Customer </a:t>
            </a:r>
            <a:endParaRPr sz="1600"/>
          </a:p>
          <a:p>
            <a:pPr indent="0" lvl="0" marL="0" rtl="0" algn="l">
              <a:spcBef>
                <a:spcPts val="1200"/>
              </a:spcBef>
              <a:spcAft>
                <a:spcPts val="0"/>
              </a:spcAft>
              <a:buNone/>
            </a:pPr>
            <a:r>
              <a:rPr lang="en" sz="1600"/>
              <a:t>● Login </a:t>
            </a:r>
            <a:endParaRPr sz="1600"/>
          </a:p>
          <a:p>
            <a:pPr indent="0" lvl="0" marL="0" rtl="0" algn="l">
              <a:spcBef>
                <a:spcPts val="1200"/>
              </a:spcBef>
              <a:spcAft>
                <a:spcPts val="0"/>
              </a:spcAft>
              <a:buNone/>
            </a:pPr>
            <a:r>
              <a:rPr lang="en" sz="1600"/>
              <a:t>● List of Customers </a:t>
            </a:r>
            <a:endParaRPr sz="1600"/>
          </a:p>
          <a:p>
            <a:pPr indent="0" lvl="0" marL="0" rtl="0" algn="l">
              <a:spcBef>
                <a:spcPts val="1200"/>
              </a:spcBef>
              <a:spcAft>
                <a:spcPts val="0"/>
              </a:spcAft>
              <a:buNone/>
            </a:pPr>
            <a:r>
              <a:rPr lang="en" sz="1600"/>
              <a:t>● Customer By Id </a:t>
            </a:r>
            <a:endParaRPr sz="1600"/>
          </a:p>
          <a:p>
            <a:pPr indent="0" lvl="0" marL="0" rtl="0" algn="l">
              <a:spcBef>
                <a:spcPts val="1200"/>
              </a:spcBef>
              <a:spcAft>
                <a:spcPts val="0"/>
              </a:spcAft>
              <a:buNone/>
            </a:pPr>
            <a:r>
              <a:rPr lang="en" sz="1600"/>
              <a:t>● Update Customer Details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rPr lang="en" sz="1600"/>
              <a:t>Features used in Customer-Microservice </a:t>
            </a:r>
            <a:endParaRPr sz="1600"/>
          </a:p>
          <a:p>
            <a:pPr indent="0" lvl="0" marL="0" rtl="0" algn="l">
              <a:spcBef>
                <a:spcPts val="1200"/>
              </a:spcBef>
              <a:spcAft>
                <a:spcPts val="0"/>
              </a:spcAft>
              <a:buNone/>
            </a:pPr>
            <a:r>
              <a:rPr lang="en" sz="1600"/>
              <a:t>● Config-Server </a:t>
            </a:r>
            <a:endParaRPr sz="1600"/>
          </a:p>
          <a:p>
            <a:pPr indent="0" lvl="0" marL="0" rtl="0" algn="l">
              <a:spcBef>
                <a:spcPts val="1200"/>
              </a:spcBef>
              <a:spcAft>
                <a:spcPts val="0"/>
              </a:spcAft>
              <a:buNone/>
            </a:pPr>
            <a:r>
              <a:rPr lang="en" sz="1600"/>
              <a:t>● Eureka </a:t>
            </a:r>
            <a:endParaRPr sz="1600"/>
          </a:p>
          <a:p>
            <a:pPr indent="0" lvl="0" marL="0" rtl="0" algn="l">
              <a:spcBef>
                <a:spcPts val="1200"/>
              </a:spcBef>
              <a:spcAft>
                <a:spcPts val="1200"/>
              </a:spcAft>
              <a:buNone/>
            </a:pPr>
            <a:r>
              <a:rPr lang="en" sz="1600"/>
              <a:t>● Sleuth-Zipkin </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3"/>
          <p:cNvSpPr txBox="1"/>
          <p:nvPr>
            <p:ph type="title"/>
          </p:nvPr>
        </p:nvSpPr>
        <p:spPr>
          <a:xfrm>
            <a:off x="1297500" y="202900"/>
            <a:ext cx="7038900" cy="516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Customer Microservice </a:t>
            </a:r>
            <a:endParaRPr/>
          </a:p>
        </p:txBody>
      </p:sp>
      <p:pic>
        <p:nvPicPr>
          <p:cNvPr id="278" name="Google Shape;278;p33"/>
          <p:cNvPicPr preferRelativeResize="0"/>
          <p:nvPr/>
        </p:nvPicPr>
        <p:blipFill>
          <a:blip r:embed="rId3">
            <a:alphaModFix/>
          </a:blip>
          <a:stretch>
            <a:fillRect/>
          </a:stretch>
        </p:blipFill>
        <p:spPr>
          <a:xfrm>
            <a:off x="1115650" y="719500"/>
            <a:ext cx="7773051" cy="4217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4"/>
          <p:cNvPicPr preferRelativeResize="0"/>
          <p:nvPr/>
        </p:nvPicPr>
        <p:blipFill>
          <a:blip r:embed="rId3">
            <a:alphaModFix/>
          </a:blip>
          <a:stretch>
            <a:fillRect/>
          </a:stretch>
        </p:blipFill>
        <p:spPr>
          <a:xfrm>
            <a:off x="1232925" y="490500"/>
            <a:ext cx="7571275" cy="4500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35"/>
          <p:cNvPicPr preferRelativeResize="0"/>
          <p:nvPr/>
        </p:nvPicPr>
        <p:blipFill>
          <a:blip r:embed="rId3">
            <a:alphaModFix/>
          </a:blip>
          <a:stretch>
            <a:fillRect/>
          </a:stretch>
        </p:blipFill>
        <p:spPr>
          <a:xfrm>
            <a:off x="1452400" y="319200"/>
            <a:ext cx="7216800" cy="4671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36"/>
          <p:cNvPicPr preferRelativeResize="0"/>
          <p:nvPr/>
        </p:nvPicPr>
        <p:blipFill>
          <a:blip r:embed="rId3">
            <a:alphaModFix/>
          </a:blip>
          <a:stretch>
            <a:fillRect/>
          </a:stretch>
        </p:blipFill>
        <p:spPr>
          <a:xfrm>
            <a:off x="1414225" y="292800"/>
            <a:ext cx="7344201" cy="4698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37"/>
          <p:cNvPicPr preferRelativeResize="0"/>
          <p:nvPr/>
        </p:nvPicPr>
        <p:blipFill>
          <a:blip r:embed="rId3">
            <a:alphaModFix/>
          </a:blip>
          <a:stretch>
            <a:fillRect/>
          </a:stretch>
        </p:blipFill>
        <p:spPr>
          <a:xfrm>
            <a:off x="1183025" y="471400"/>
            <a:ext cx="7667375" cy="45197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8"/>
          <p:cNvPicPr preferRelativeResize="0"/>
          <p:nvPr/>
        </p:nvPicPr>
        <p:blipFill>
          <a:blip r:embed="rId3">
            <a:alphaModFix/>
          </a:blip>
          <a:stretch>
            <a:fillRect/>
          </a:stretch>
        </p:blipFill>
        <p:spPr>
          <a:xfrm>
            <a:off x="1261550" y="528675"/>
            <a:ext cx="7637775" cy="4462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39"/>
          <p:cNvPicPr preferRelativeResize="0"/>
          <p:nvPr/>
        </p:nvPicPr>
        <p:blipFill>
          <a:blip r:embed="rId3">
            <a:alphaModFix/>
          </a:blip>
          <a:stretch>
            <a:fillRect/>
          </a:stretch>
        </p:blipFill>
        <p:spPr>
          <a:xfrm>
            <a:off x="1385600" y="471400"/>
            <a:ext cx="7468101" cy="45196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40"/>
          <p:cNvPicPr preferRelativeResize="0"/>
          <p:nvPr/>
        </p:nvPicPr>
        <p:blipFill>
          <a:blip r:embed="rId3">
            <a:alphaModFix/>
          </a:blip>
          <a:stretch>
            <a:fillRect/>
          </a:stretch>
        </p:blipFill>
        <p:spPr>
          <a:xfrm>
            <a:off x="1356975" y="433225"/>
            <a:ext cx="7594301" cy="4557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41"/>
          <p:cNvPicPr preferRelativeResize="0"/>
          <p:nvPr/>
        </p:nvPicPr>
        <p:blipFill>
          <a:blip r:embed="rId3">
            <a:alphaModFix/>
          </a:blip>
          <a:stretch>
            <a:fillRect/>
          </a:stretch>
        </p:blipFill>
        <p:spPr>
          <a:xfrm>
            <a:off x="1204275" y="433225"/>
            <a:ext cx="7787326" cy="4494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147" name="Google Shape;147;p15"/>
          <p:cNvSpPr txBox="1"/>
          <p:nvPr>
            <p:ph idx="1" type="body"/>
          </p:nvPr>
        </p:nvSpPr>
        <p:spPr>
          <a:xfrm>
            <a:off x="1297500" y="1043425"/>
            <a:ext cx="7038900" cy="343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A food order microservices system is a distributed and modular architecture that is designed to handle the various aspects of food ordering and delivery. It breaks down the entire food ordering process into smaller, independently deployable services that communicate with each other via APIs.</a:t>
            </a:r>
            <a:br>
              <a:rPr lang="en" sz="1500"/>
            </a:br>
            <a:br>
              <a:rPr lang="en" sz="1500"/>
            </a:br>
            <a:r>
              <a:rPr b="1" lang="en" sz="1500"/>
              <a:t>MicroServices Used:</a:t>
            </a:r>
            <a:endParaRPr b="1" sz="1500"/>
          </a:p>
          <a:p>
            <a:pPr indent="-323850" lvl="0" marL="457200" rtl="0" algn="l">
              <a:spcBef>
                <a:spcPts val="1200"/>
              </a:spcBef>
              <a:spcAft>
                <a:spcPts val="0"/>
              </a:spcAft>
              <a:buSzPts val="1500"/>
              <a:buChar char="●"/>
            </a:pPr>
            <a:r>
              <a:rPr lang="en" sz="1500"/>
              <a:t>Restaurant MS</a:t>
            </a:r>
            <a:endParaRPr sz="1500"/>
          </a:p>
          <a:p>
            <a:pPr indent="-323850" lvl="0" marL="457200" rtl="0" algn="l">
              <a:spcBef>
                <a:spcPts val="0"/>
              </a:spcBef>
              <a:spcAft>
                <a:spcPts val="0"/>
              </a:spcAft>
              <a:buSzPts val="1500"/>
              <a:buChar char="●"/>
            </a:pPr>
            <a:r>
              <a:rPr lang="en" sz="1500"/>
              <a:t>Admin MS</a:t>
            </a:r>
            <a:endParaRPr sz="1500"/>
          </a:p>
          <a:p>
            <a:pPr indent="-323850" lvl="0" marL="457200" rtl="0" algn="l">
              <a:spcBef>
                <a:spcPts val="0"/>
              </a:spcBef>
              <a:spcAft>
                <a:spcPts val="0"/>
              </a:spcAft>
              <a:buSzPts val="1500"/>
              <a:buChar char="●"/>
            </a:pPr>
            <a:r>
              <a:rPr lang="en" sz="1500"/>
              <a:t>Customer MS</a:t>
            </a:r>
            <a:endParaRPr sz="1500"/>
          </a:p>
          <a:p>
            <a:pPr indent="-323850" lvl="0" marL="457200" rtl="0" algn="l">
              <a:spcBef>
                <a:spcPts val="0"/>
              </a:spcBef>
              <a:spcAft>
                <a:spcPts val="0"/>
              </a:spcAft>
              <a:buSzPts val="1500"/>
              <a:buChar char="●"/>
            </a:pPr>
            <a:r>
              <a:rPr lang="en" sz="1500"/>
              <a:t>Order MS</a:t>
            </a:r>
            <a:endParaRPr sz="1500"/>
          </a:p>
          <a:p>
            <a:pPr indent="-323850" lvl="0" marL="457200" rtl="0" algn="l">
              <a:spcBef>
                <a:spcPts val="0"/>
              </a:spcBef>
              <a:spcAft>
                <a:spcPts val="0"/>
              </a:spcAft>
              <a:buSzPts val="1500"/>
              <a:buChar char="●"/>
            </a:pPr>
            <a:r>
              <a:rPr lang="en" sz="1500"/>
              <a:t>Payment MS</a:t>
            </a:r>
            <a:br>
              <a:rPr lang="en" sz="1500"/>
            </a:br>
            <a:endParaRPr sz="1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42"/>
          <p:cNvPicPr preferRelativeResize="0"/>
          <p:nvPr/>
        </p:nvPicPr>
        <p:blipFill>
          <a:blip r:embed="rId3">
            <a:alphaModFix/>
          </a:blip>
          <a:stretch>
            <a:fillRect/>
          </a:stretch>
        </p:blipFill>
        <p:spPr>
          <a:xfrm>
            <a:off x="1392950" y="414150"/>
            <a:ext cx="7489101" cy="46628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43"/>
          <p:cNvPicPr preferRelativeResize="0"/>
          <p:nvPr/>
        </p:nvPicPr>
        <p:blipFill>
          <a:blip r:embed="rId3">
            <a:alphaModFix/>
          </a:blip>
          <a:stretch>
            <a:fillRect/>
          </a:stretch>
        </p:blipFill>
        <p:spPr>
          <a:xfrm>
            <a:off x="1318800" y="414150"/>
            <a:ext cx="7587250" cy="4624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44"/>
          <p:cNvPicPr preferRelativeResize="0"/>
          <p:nvPr/>
        </p:nvPicPr>
        <p:blipFill>
          <a:blip r:embed="rId3">
            <a:alphaModFix/>
          </a:blip>
          <a:stretch>
            <a:fillRect/>
          </a:stretch>
        </p:blipFill>
        <p:spPr>
          <a:xfrm>
            <a:off x="1175650" y="605000"/>
            <a:ext cx="7854125" cy="43228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45"/>
          <p:cNvPicPr preferRelativeResize="0"/>
          <p:nvPr/>
        </p:nvPicPr>
        <p:blipFill>
          <a:blip r:embed="rId3">
            <a:alphaModFix/>
          </a:blip>
          <a:stretch>
            <a:fillRect/>
          </a:stretch>
        </p:blipFill>
        <p:spPr>
          <a:xfrm>
            <a:off x="1147025" y="515025"/>
            <a:ext cx="7873198" cy="44605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6"/>
          <p:cNvSpPr txBox="1"/>
          <p:nvPr>
            <p:ph type="title"/>
          </p:nvPr>
        </p:nvSpPr>
        <p:spPr>
          <a:xfrm>
            <a:off x="1297500" y="126550"/>
            <a:ext cx="7038900" cy="5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Order Microservices</a:t>
            </a:r>
            <a:endParaRPr/>
          </a:p>
        </p:txBody>
      </p:sp>
      <p:pic>
        <p:nvPicPr>
          <p:cNvPr id="344" name="Google Shape;344;p46"/>
          <p:cNvPicPr preferRelativeResize="0"/>
          <p:nvPr/>
        </p:nvPicPr>
        <p:blipFill>
          <a:blip r:embed="rId3">
            <a:alphaModFix/>
          </a:blip>
          <a:stretch>
            <a:fillRect/>
          </a:stretch>
        </p:blipFill>
        <p:spPr>
          <a:xfrm>
            <a:off x="1116200" y="700450"/>
            <a:ext cx="7474124" cy="41382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47"/>
          <p:cNvPicPr preferRelativeResize="0"/>
          <p:nvPr/>
        </p:nvPicPr>
        <p:blipFill>
          <a:blip r:embed="rId3">
            <a:alphaModFix/>
          </a:blip>
          <a:stretch>
            <a:fillRect/>
          </a:stretch>
        </p:blipFill>
        <p:spPr>
          <a:xfrm>
            <a:off x="1232925" y="152400"/>
            <a:ext cx="7758674" cy="46595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48"/>
          <p:cNvPicPr preferRelativeResize="0"/>
          <p:nvPr/>
        </p:nvPicPr>
        <p:blipFill>
          <a:blip r:embed="rId3">
            <a:alphaModFix/>
          </a:blip>
          <a:stretch>
            <a:fillRect/>
          </a:stretch>
        </p:blipFill>
        <p:spPr>
          <a:xfrm>
            <a:off x="1232925" y="152400"/>
            <a:ext cx="7722650" cy="48386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49"/>
          <p:cNvPicPr preferRelativeResize="0"/>
          <p:nvPr/>
        </p:nvPicPr>
        <p:blipFill>
          <a:blip r:embed="rId3">
            <a:alphaModFix/>
          </a:blip>
          <a:stretch>
            <a:fillRect/>
          </a:stretch>
        </p:blipFill>
        <p:spPr>
          <a:xfrm>
            <a:off x="1223375" y="347350"/>
            <a:ext cx="7689251" cy="46437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50"/>
          <p:cNvPicPr preferRelativeResize="0"/>
          <p:nvPr/>
        </p:nvPicPr>
        <p:blipFill>
          <a:blip r:embed="rId3">
            <a:alphaModFix/>
          </a:blip>
          <a:stretch>
            <a:fillRect/>
          </a:stretch>
        </p:blipFill>
        <p:spPr>
          <a:xfrm>
            <a:off x="1213825" y="152400"/>
            <a:ext cx="7725701" cy="48386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51"/>
          <p:cNvPicPr preferRelativeResize="0"/>
          <p:nvPr/>
        </p:nvPicPr>
        <p:blipFill>
          <a:blip r:embed="rId3">
            <a:alphaModFix/>
          </a:blip>
          <a:stretch>
            <a:fillRect/>
          </a:stretch>
        </p:blipFill>
        <p:spPr>
          <a:xfrm>
            <a:off x="1252000" y="744050"/>
            <a:ext cx="7730052" cy="3897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100"/>
              <a:t>Objective</a:t>
            </a:r>
            <a:endParaRPr/>
          </a:p>
        </p:txBody>
      </p:sp>
      <p:sp>
        <p:nvSpPr>
          <p:cNvPr id="153" name="Google Shape;153;p16"/>
          <p:cNvSpPr txBox="1"/>
          <p:nvPr>
            <p:ph idx="1" type="body"/>
          </p:nvPr>
        </p:nvSpPr>
        <p:spPr>
          <a:xfrm>
            <a:off x="1297500" y="1177175"/>
            <a:ext cx="7038900" cy="330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275"/>
              <a:buNone/>
            </a:pPr>
            <a:r>
              <a:rPr lang="en" sz="1675"/>
              <a:t>To Create a Responsive Microservices for managing the Food Order application online using various Technologies.</a:t>
            </a:r>
            <a:endParaRPr sz="1675"/>
          </a:p>
          <a:p>
            <a:pPr indent="0" lvl="0" marL="0" rtl="0" algn="l">
              <a:spcBef>
                <a:spcPts val="1200"/>
              </a:spcBef>
              <a:spcAft>
                <a:spcPts val="0"/>
              </a:spcAft>
              <a:buSzPts val="275"/>
              <a:buNone/>
            </a:pPr>
            <a:r>
              <a:rPr lang="en" sz="1675"/>
              <a:t>The primary objective of microservices architecture is to establish a modular system composed of discrete service units. This architectural paradigm aims to facilitate the seamless upgrading or updating of individual services, without necessitating the interruption of the entire application. By doing so, it ensures that user experience remains uninterrupted and undisturbed. Furthermore, microservices empower developers to expediently introduce alterations to specific services or overhaul the entirety of interconnected services as needed.</a:t>
            </a:r>
            <a:endParaRPr sz="1675"/>
          </a:p>
          <a:p>
            <a:pPr indent="0" lvl="0" marL="0" rtl="0" algn="l">
              <a:spcBef>
                <a:spcPts val="1200"/>
              </a:spcBef>
              <a:spcAft>
                <a:spcPts val="0"/>
              </a:spcAft>
              <a:buSzPts val="275"/>
              <a:buNone/>
            </a:pPr>
            <a:br>
              <a:rPr lang="en" sz="700"/>
            </a:br>
            <a:endParaRPr sz="998"/>
          </a:p>
          <a:p>
            <a:pPr indent="0" lvl="0" marL="0" rtl="0" algn="l">
              <a:spcBef>
                <a:spcPts val="1200"/>
              </a:spcBef>
              <a:spcAft>
                <a:spcPts val="1200"/>
              </a:spcAft>
              <a:buSzPts val="275"/>
              <a:buNone/>
            </a:pPr>
            <a:br>
              <a:rPr lang="en" sz="700"/>
            </a:br>
            <a:br>
              <a:rPr lang="en" sz="700"/>
            </a:br>
            <a:endParaRPr sz="7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52"/>
          <p:cNvPicPr preferRelativeResize="0"/>
          <p:nvPr/>
        </p:nvPicPr>
        <p:blipFill>
          <a:blip r:embed="rId3">
            <a:alphaModFix/>
          </a:blip>
          <a:stretch>
            <a:fillRect/>
          </a:stretch>
        </p:blipFill>
        <p:spPr>
          <a:xfrm>
            <a:off x="1299700" y="639075"/>
            <a:ext cx="7491501" cy="40159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3"/>
          <p:cNvSpPr txBox="1"/>
          <p:nvPr>
            <p:ph type="title"/>
          </p:nvPr>
        </p:nvSpPr>
        <p:spPr>
          <a:xfrm>
            <a:off x="1259325" y="183825"/>
            <a:ext cx="7038900" cy="56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Payment Microservices</a:t>
            </a:r>
            <a:endParaRPr/>
          </a:p>
        </p:txBody>
      </p:sp>
      <p:pic>
        <p:nvPicPr>
          <p:cNvPr id="380" name="Google Shape;380;p53"/>
          <p:cNvPicPr preferRelativeResize="0"/>
          <p:nvPr/>
        </p:nvPicPr>
        <p:blipFill>
          <a:blip r:embed="rId3">
            <a:alphaModFix/>
          </a:blip>
          <a:stretch>
            <a:fillRect/>
          </a:stretch>
        </p:blipFill>
        <p:spPr>
          <a:xfrm>
            <a:off x="1033450" y="805400"/>
            <a:ext cx="7839602" cy="41857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54"/>
          <p:cNvPicPr preferRelativeResize="0"/>
          <p:nvPr/>
        </p:nvPicPr>
        <p:blipFill>
          <a:blip r:embed="rId3">
            <a:alphaModFix/>
          </a:blip>
          <a:stretch>
            <a:fillRect/>
          </a:stretch>
        </p:blipFill>
        <p:spPr>
          <a:xfrm>
            <a:off x="1280625" y="152400"/>
            <a:ext cx="7710974" cy="4679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5"/>
          <p:cNvSpPr txBox="1"/>
          <p:nvPr>
            <p:ph type="title"/>
          </p:nvPr>
        </p:nvSpPr>
        <p:spPr>
          <a:xfrm>
            <a:off x="1297500" y="117000"/>
            <a:ext cx="7038900" cy="56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Retry and Resilience4J</a:t>
            </a:r>
            <a:endParaRPr/>
          </a:p>
        </p:txBody>
      </p:sp>
      <p:pic>
        <p:nvPicPr>
          <p:cNvPr id="391" name="Google Shape;391;p55"/>
          <p:cNvPicPr preferRelativeResize="0"/>
          <p:nvPr/>
        </p:nvPicPr>
        <p:blipFill>
          <a:blip r:embed="rId3">
            <a:alphaModFix/>
          </a:blip>
          <a:stretch>
            <a:fillRect/>
          </a:stretch>
        </p:blipFill>
        <p:spPr>
          <a:xfrm>
            <a:off x="1297500" y="747800"/>
            <a:ext cx="7555361" cy="41574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56"/>
          <p:cNvPicPr preferRelativeResize="0"/>
          <p:nvPr/>
        </p:nvPicPr>
        <p:blipFill>
          <a:blip r:embed="rId3">
            <a:alphaModFix/>
          </a:blip>
          <a:stretch>
            <a:fillRect/>
          </a:stretch>
        </p:blipFill>
        <p:spPr>
          <a:xfrm>
            <a:off x="152400" y="762000"/>
            <a:ext cx="8839199" cy="401681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7"/>
          <p:cNvSpPr txBox="1"/>
          <p:nvPr>
            <p:ph type="title"/>
          </p:nvPr>
        </p:nvSpPr>
        <p:spPr>
          <a:xfrm>
            <a:off x="1249775" y="97925"/>
            <a:ext cx="7038900" cy="56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Zipkin and Sleuth</a:t>
            </a:r>
            <a:endParaRPr/>
          </a:p>
        </p:txBody>
      </p:sp>
      <p:pic>
        <p:nvPicPr>
          <p:cNvPr id="402" name="Google Shape;402;p57"/>
          <p:cNvPicPr preferRelativeResize="0"/>
          <p:nvPr/>
        </p:nvPicPr>
        <p:blipFill>
          <a:blip r:embed="rId3">
            <a:alphaModFix/>
          </a:blip>
          <a:stretch>
            <a:fillRect/>
          </a:stretch>
        </p:blipFill>
        <p:spPr>
          <a:xfrm>
            <a:off x="731250" y="967025"/>
            <a:ext cx="7751126" cy="36272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8"/>
          <p:cNvSpPr txBox="1"/>
          <p:nvPr>
            <p:ph type="title"/>
          </p:nvPr>
        </p:nvSpPr>
        <p:spPr>
          <a:xfrm>
            <a:off x="3005625" y="2044625"/>
            <a:ext cx="43443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Thank You</a:t>
            </a:r>
            <a:endParaRPr sz="4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1297500" y="393750"/>
            <a:ext cx="7038900" cy="55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Technology Used</a:t>
            </a:r>
            <a:endParaRPr sz="2500"/>
          </a:p>
        </p:txBody>
      </p:sp>
      <p:sp>
        <p:nvSpPr>
          <p:cNvPr id="159" name="Google Shape;159;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SzPts val="852"/>
              <a:buNone/>
            </a:pPr>
            <a:r>
              <a:rPr b="1" lang="en" sz="2065"/>
              <a:t>Server-side</a:t>
            </a:r>
            <a:r>
              <a:rPr lang="en" sz="2065"/>
              <a:t>: Spring Boot, Spring Cloud, Spring Data JPA</a:t>
            </a:r>
            <a:endParaRPr sz="2065"/>
          </a:p>
          <a:p>
            <a:pPr indent="0" lvl="0" marL="0" rtl="0" algn="l">
              <a:lnSpc>
                <a:spcPct val="105000"/>
              </a:lnSpc>
              <a:spcBef>
                <a:spcPts val="1200"/>
              </a:spcBef>
              <a:spcAft>
                <a:spcPts val="0"/>
              </a:spcAft>
              <a:buSzPts val="852"/>
              <a:buNone/>
            </a:pPr>
            <a:r>
              <a:rPr b="1" lang="en" sz="2065"/>
              <a:t>Database</a:t>
            </a:r>
            <a:r>
              <a:rPr lang="en" sz="2065"/>
              <a:t>: MySQL</a:t>
            </a:r>
            <a:endParaRPr sz="2065"/>
          </a:p>
          <a:p>
            <a:pPr indent="0" lvl="0" marL="0" rtl="0" algn="l">
              <a:lnSpc>
                <a:spcPct val="105000"/>
              </a:lnSpc>
              <a:spcBef>
                <a:spcPts val="1200"/>
              </a:spcBef>
              <a:spcAft>
                <a:spcPts val="0"/>
              </a:spcAft>
              <a:buSzPts val="852"/>
              <a:buNone/>
            </a:pPr>
            <a:r>
              <a:rPr b="1" lang="en" sz="2065"/>
              <a:t>Server</a:t>
            </a:r>
            <a:r>
              <a:rPr lang="en" sz="2065"/>
              <a:t>: Embedded Tomcat</a:t>
            </a:r>
            <a:endParaRPr sz="2065"/>
          </a:p>
          <a:p>
            <a:pPr indent="0" lvl="0" marL="0" rtl="0" algn="l">
              <a:lnSpc>
                <a:spcPct val="105000"/>
              </a:lnSpc>
              <a:spcBef>
                <a:spcPts val="1200"/>
              </a:spcBef>
              <a:spcAft>
                <a:spcPts val="0"/>
              </a:spcAft>
              <a:buSzPts val="852"/>
              <a:buNone/>
            </a:pPr>
            <a:r>
              <a:rPr b="1" lang="en" sz="2065"/>
              <a:t>DevOps</a:t>
            </a:r>
            <a:r>
              <a:rPr lang="en" sz="2065"/>
              <a:t>: Docker, Git-Hub</a:t>
            </a:r>
            <a:endParaRPr sz="2065"/>
          </a:p>
          <a:p>
            <a:pPr indent="0" lvl="0" marL="0" rtl="0" algn="l">
              <a:lnSpc>
                <a:spcPct val="105000"/>
              </a:lnSpc>
              <a:spcBef>
                <a:spcPts val="1200"/>
              </a:spcBef>
              <a:spcAft>
                <a:spcPts val="1200"/>
              </a:spcAft>
              <a:buSzPts val="852"/>
              <a:buNone/>
            </a:pPr>
            <a:r>
              <a:rPr b="1" lang="en" sz="2065"/>
              <a:t>Spring Cloud:</a:t>
            </a:r>
            <a:r>
              <a:rPr lang="en" sz="2065"/>
              <a:t> Spring Cloud Config, Spring Cloud Netflix Eureka, Feign, Resilience4j, Retry, Sleuth and Zipkin.</a:t>
            </a:r>
            <a:endParaRPr sz="907"/>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18"/>
          <p:cNvPicPr preferRelativeResize="0"/>
          <p:nvPr/>
        </p:nvPicPr>
        <p:blipFill>
          <a:blip r:embed="rId3">
            <a:alphaModFix/>
          </a:blip>
          <a:stretch>
            <a:fillRect/>
          </a:stretch>
        </p:blipFill>
        <p:spPr>
          <a:xfrm>
            <a:off x="1474600" y="230443"/>
            <a:ext cx="6622200" cy="4682606"/>
          </a:xfrm>
          <a:prstGeom prst="rect">
            <a:avLst/>
          </a:prstGeom>
          <a:noFill/>
          <a:ln>
            <a:noFill/>
          </a:ln>
        </p:spPr>
      </p:pic>
      <p:cxnSp>
        <p:nvCxnSpPr>
          <p:cNvPr id="165" name="Google Shape;165;p18"/>
          <p:cNvCxnSpPr/>
          <p:nvPr/>
        </p:nvCxnSpPr>
        <p:spPr>
          <a:xfrm rot="-5400000">
            <a:off x="4572975" y="2179575"/>
            <a:ext cx="2519100" cy="1317000"/>
          </a:xfrm>
          <a:prstGeom prst="curvedConnector3">
            <a:avLst>
              <a:gd fmla="val 50000" name="adj1"/>
            </a:avLst>
          </a:prstGeom>
          <a:noFill/>
          <a:ln cap="flat" cmpd="sng" w="9525">
            <a:solidFill>
              <a:schemeClr val="dk1"/>
            </a:solidFill>
            <a:prstDash val="solid"/>
            <a:round/>
            <a:headEnd len="med" w="med" type="none"/>
            <a:tailEnd len="med" w="med" type="none"/>
          </a:ln>
        </p:spPr>
      </p:cxnSp>
      <p:cxnSp>
        <p:nvCxnSpPr>
          <p:cNvPr id="166" name="Google Shape;166;p18"/>
          <p:cNvCxnSpPr/>
          <p:nvPr/>
        </p:nvCxnSpPr>
        <p:spPr>
          <a:xfrm rot="10800000">
            <a:off x="5240875" y="776650"/>
            <a:ext cx="1240500" cy="820800"/>
          </a:xfrm>
          <a:prstGeom prst="curvedConnector3">
            <a:avLst>
              <a:gd fmla="val 50000"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nvSpPr>
        <p:spPr>
          <a:xfrm>
            <a:off x="706023" y="1215875"/>
            <a:ext cx="1222800" cy="702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lt1"/>
                </a:highlight>
                <a:latin typeface="Lato"/>
                <a:ea typeface="Lato"/>
                <a:cs typeface="Lato"/>
                <a:sym typeface="Lato"/>
              </a:rPr>
              <a:t>Config               Server</a:t>
            </a:r>
            <a:endParaRPr>
              <a:solidFill>
                <a:schemeClr val="dk1"/>
              </a:solidFill>
              <a:highlight>
                <a:schemeClr val="lt1"/>
              </a:highlight>
              <a:latin typeface="Lato"/>
              <a:ea typeface="Lato"/>
              <a:cs typeface="Lato"/>
              <a:sym typeface="Lato"/>
            </a:endParaRPr>
          </a:p>
        </p:txBody>
      </p:sp>
      <p:sp>
        <p:nvSpPr>
          <p:cNvPr id="172" name="Google Shape;172;p19"/>
          <p:cNvSpPr txBox="1"/>
          <p:nvPr/>
        </p:nvSpPr>
        <p:spPr>
          <a:xfrm>
            <a:off x="706025" y="2748500"/>
            <a:ext cx="1175100" cy="702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lt1"/>
                </a:highlight>
                <a:latin typeface="Lato"/>
                <a:ea typeface="Lato"/>
                <a:cs typeface="Lato"/>
                <a:sym typeface="Lato"/>
              </a:rPr>
              <a:t>Eureka Server</a:t>
            </a:r>
            <a:endParaRPr>
              <a:solidFill>
                <a:schemeClr val="dk1"/>
              </a:solidFill>
              <a:highlight>
                <a:schemeClr val="lt1"/>
              </a:highlight>
              <a:latin typeface="Lato"/>
              <a:ea typeface="Lato"/>
              <a:cs typeface="Lato"/>
              <a:sym typeface="Lato"/>
            </a:endParaRPr>
          </a:p>
        </p:txBody>
      </p:sp>
      <p:sp>
        <p:nvSpPr>
          <p:cNvPr id="173" name="Google Shape;173;p19"/>
          <p:cNvSpPr txBox="1"/>
          <p:nvPr/>
        </p:nvSpPr>
        <p:spPr>
          <a:xfrm>
            <a:off x="4587860" y="4005200"/>
            <a:ext cx="1346400" cy="702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lt1"/>
                </a:highlight>
                <a:latin typeface="Lato"/>
                <a:ea typeface="Lato"/>
                <a:cs typeface="Lato"/>
                <a:sym typeface="Lato"/>
              </a:rPr>
              <a:t>Payment Microservice</a:t>
            </a:r>
            <a:endParaRPr>
              <a:solidFill>
                <a:schemeClr val="dk1"/>
              </a:solidFill>
              <a:highlight>
                <a:schemeClr val="lt1"/>
              </a:highlight>
              <a:latin typeface="Lato"/>
              <a:ea typeface="Lato"/>
              <a:cs typeface="Lato"/>
              <a:sym typeface="Lato"/>
            </a:endParaRPr>
          </a:p>
        </p:txBody>
      </p:sp>
      <p:sp>
        <p:nvSpPr>
          <p:cNvPr id="174" name="Google Shape;174;p19"/>
          <p:cNvSpPr txBox="1"/>
          <p:nvPr/>
        </p:nvSpPr>
        <p:spPr>
          <a:xfrm>
            <a:off x="4587860" y="2748500"/>
            <a:ext cx="1346400" cy="702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lt1"/>
                </a:highlight>
                <a:latin typeface="Lato"/>
                <a:ea typeface="Lato"/>
                <a:cs typeface="Lato"/>
                <a:sym typeface="Lato"/>
              </a:rPr>
              <a:t>Order Microservice</a:t>
            </a:r>
            <a:endParaRPr>
              <a:solidFill>
                <a:schemeClr val="dk1"/>
              </a:solidFill>
              <a:highlight>
                <a:schemeClr val="lt1"/>
              </a:highlight>
              <a:latin typeface="Lato"/>
              <a:ea typeface="Lato"/>
              <a:cs typeface="Lato"/>
              <a:sym typeface="Lato"/>
            </a:endParaRPr>
          </a:p>
        </p:txBody>
      </p:sp>
      <p:sp>
        <p:nvSpPr>
          <p:cNvPr id="175" name="Google Shape;175;p19"/>
          <p:cNvSpPr txBox="1"/>
          <p:nvPr/>
        </p:nvSpPr>
        <p:spPr>
          <a:xfrm>
            <a:off x="4587860" y="1415450"/>
            <a:ext cx="1346400" cy="702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lt1"/>
                </a:highlight>
                <a:latin typeface="Lato"/>
                <a:ea typeface="Lato"/>
                <a:cs typeface="Lato"/>
                <a:sym typeface="Lato"/>
              </a:rPr>
              <a:t>Customer Microservice</a:t>
            </a:r>
            <a:endParaRPr>
              <a:solidFill>
                <a:schemeClr val="dk1"/>
              </a:solidFill>
              <a:highlight>
                <a:schemeClr val="lt1"/>
              </a:highlight>
              <a:latin typeface="Lato"/>
              <a:ea typeface="Lato"/>
              <a:cs typeface="Lato"/>
              <a:sym typeface="Lato"/>
            </a:endParaRPr>
          </a:p>
        </p:txBody>
      </p:sp>
      <p:sp>
        <p:nvSpPr>
          <p:cNvPr id="176" name="Google Shape;176;p19"/>
          <p:cNvSpPr txBox="1"/>
          <p:nvPr/>
        </p:nvSpPr>
        <p:spPr>
          <a:xfrm>
            <a:off x="4587860" y="215550"/>
            <a:ext cx="1346400" cy="702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lt1"/>
                </a:highlight>
                <a:latin typeface="Lato"/>
                <a:ea typeface="Lato"/>
                <a:cs typeface="Lato"/>
                <a:sym typeface="Lato"/>
              </a:rPr>
              <a:t>Restaurant Microservice</a:t>
            </a:r>
            <a:endParaRPr>
              <a:solidFill>
                <a:schemeClr val="dk1"/>
              </a:solidFill>
              <a:highlight>
                <a:schemeClr val="lt1"/>
              </a:highlight>
              <a:latin typeface="Lato"/>
              <a:ea typeface="Lato"/>
              <a:cs typeface="Lato"/>
              <a:sym typeface="Lato"/>
            </a:endParaRPr>
          </a:p>
        </p:txBody>
      </p:sp>
      <p:sp>
        <p:nvSpPr>
          <p:cNvPr id="177" name="Google Shape;177;p19"/>
          <p:cNvSpPr/>
          <p:nvPr/>
        </p:nvSpPr>
        <p:spPr>
          <a:xfrm>
            <a:off x="6095966" y="215550"/>
            <a:ext cx="490562" cy="7026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RM DB</a:t>
            </a:r>
            <a:endParaRPr>
              <a:latin typeface="Lato"/>
              <a:ea typeface="Lato"/>
              <a:cs typeface="Lato"/>
              <a:sym typeface="Lato"/>
            </a:endParaRPr>
          </a:p>
        </p:txBody>
      </p:sp>
      <p:sp>
        <p:nvSpPr>
          <p:cNvPr id="178" name="Google Shape;178;p19"/>
          <p:cNvSpPr/>
          <p:nvPr/>
        </p:nvSpPr>
        <p:spPr>
          <a:xfrm>
            <a:off x="6095966" y="2755180"/>
            <a:ext cx="490562" cy="68925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OM DB</a:t>
            </a:r>
            <a:endParaRPr>
              <a:latin typeface="Lato"/>
              <a:ea typeface="Lato"/>
              <a:cs typeface="Lato"/>
              <a:sym typeface="Lato"/>
            </a:endParaRPr>
          </a:p>
        </p:txBody>
      </p:sp>
      <p:sp>
        <p:nvSpPr>
          <p:cNvPr id="179" name="Google Shape;179;p19"/>
          <p:cNvSpPr/>
          <p:nvPr/>
        </p:nvSpPr>
        <p:spPr>
          <a:xfrm>
            <a:off x="6095966" y="1422130"/>
            <a:ext cx="490562" cy="689237"/>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CM DB</a:t>
            </a:r>
            <a:endParaRPr>
              <a:latin typeface="Lato"/>
              <a:ea typeface="Lato"/>
              <a:cs typeface="Lato"/>
              <a:sym typeface="Lato"/>
            </a:endParaRPr>
          </a:p>
        </p:txBody>
      </p:sp>
      <p:sp>
        <p:nvSpPr>
          <p:cNvPr id="180" name="Google Shape;180;p19"/>
          <p:cNvSpPr/>
          <p:nvPr/>
        </p:nvSpPr>
        <p:spPr>
          <a:xfrm>
            <a:off x="6095966" y="4005200"/>
            <a:ext cx="490562" cy="7026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PM DB</a:t>
            </a:r>
            <a:endParaRPr>
              <a:latin typeface="Lato"/>
              <a:ea typeface="Lato"/>
              <a:cs typeface="Lato"/>
              <a:sym typeface="Lato"/>
            </a:endParaRPr>
          </a:p>
        </p:txBody>
      </p:sp>
      <p:cxnSp>
        <p:nvCxnSpPr>
          <p:cNvPr id="181" name="Google Shape;181;p19"/>
          <p:cNvCxnSpPr>
            <a:stCxn id="177" idx="2"/>
            <a:endCxn id="176" idx="3"/>
          </p:cNvCxnSpPr>
          <p:nvPr/>
        </p:nvCxnSpPr>
        <p:spPr>
          <a:xfrm rot="10800000">
            <a:off x="5934266" y="566850"/>
            <a:ext cx="161700" cy="0"/>
          </a:xfrm>
          <a:prstGeom prst="straightConnector1">
            <a:avLst/>
          </a:prstGeom>
          <a:noFill/>
          <a:ln cap="flat" cmpd="sng" w="9525">
            <a:solidFill>
              <a:schemeClr val="dk2"/>
            </a:solidFill>
            <a:prstDash val="solid"/>
            <a:round/>
            <a:headEnd len="med" w="med" type="none"/>
            <a:tailEnd len="med" w="med" type="triangle"/>
          </a:ln>
        </p:spPr>
      </p:cxnSp>
      <p:cxnSp>
        <p:nvCxnSpPr>
          <p:cNvPr id="182" name="Google Shape;182;p19"/>
          <p:cNvCxnSpPr>
            <a:stCxn id="179" idx="2"/>
            <a:endCxn id="175" idx="3"/>
          </p:cNvCxnSpPr>
          <p:nvPr/>
        </p:nvCxnSpPr>
        <p:spPr>
          <a:xfrm rot="10800000">
            <a:off x="5934266" y="1766749"/>
            <a:ext cx="161700" cy="0"/>
          </a:xfrm>
          <a:prstGeom prst="straightConnector1">
            <a:avLst/>
          </a:prstGeom>
          <a:noFill/>
          <a:ln cap="flat" cmpd="sng" w="9525">
            <a:solidFill>
              <a:schemeClr val="dk2"/>
            </a:solidFill>
            <a:prstDash val="solid"/>
            <a:round/>
            <a:headEnd len="med" w="med" type="none"/>
            <a:tailEnd len="med" w="med" type="triangle"/>
          </a:ln>
        </p:spPr>
      </p:cxnSp>
      <p:cxnSp>
        <p:nvCxnSpPr>
          <p:cNvPr id="183" name="Google Shape;183;p19"/>
          <p:cNvCxnSpPr>
            <a:stCxn id="178" idx="2"/>
            <a:endCxn id="174" idx="3"/>
          </p:cNvCxnSpPr>
          <p:nvPr/>
        </p:nvCxnSpPr>
        <p:spPr>
          <a:xfrm rot="10800000">
            <a:off x="5934266" y="3099805"/>
            <a:ext cx="161700" cy="0"/>
          </a:xfrm>
          <a:prstGeom prst="straightConnector1">
            <a:avLst/>
          </a:prstGeom>
          <a:noFill/>
          <a:ln cap="flat" cmpd="sng" w="9525">
            <a:solidFill>
              <a:schemeClr val="dk2"/>
            </a:solidFill>
            <a:prstDash val="solid"/>
            <a:round/>
            <a:headEnd len="med" w="med" type="none"/>
            <a:tailEnd len="med" w="med" type="triangle"/>
          </a:ln>
        </p:spPr>
      </p:cxnSp>
      <p:cxnSp>
        <p:nvCxnSpPr>
          <p:cNvPr id="184" name="Google Shape;184;p19"/>
          <p:cNvCxnSpPr>
            <a:stCxn id="180" idx="2"/>
            <a:endCxn id="173" idx="3"/>
          </p:cNvCxnSpPr>
          <p:nvPr/>
        </p:nvCxnSpPr>
        <p:spPr>
          <a:xfrm rot="10800000">
            <a:off x="5934266" y="4356500"/>
            <a:ext cx="161700" cy="0"/>
          </a:xfrm>
          <a:prstGeom prst="straightConnector1">
            <a:avLst/>
          </a:prstGeom>
          <a:noFill/>
          <a:ln cap="flat" cmpd="sng" w="9525">
            <a:solidFill>
              <a:schemeClr val="dk2"/>
            </a:solidFill>
            <a:prstDash val="solid"/>
            <a:round/>
            <a:headEnd len="med" w="med" type="none"/>
            <a:tailEnd len="med" w="med" type="triangle"/>
          </a:ln>
        </p:spPr>
      </p:cxnSp>
      <p:sp>
        <p:nvSpPr>
          <p:cNvPr id="185" name="Google Shape;185;p19"/>
          <p:cNvSpPr txBox="1"/>
          <p:nvPr/>
        </p:nvSpPr>
        <p:spPr>
          <a:xfrm>
            <a:off x="7398219" y="2922200"/>
            <a:ext cx="724500" cy="355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Feign</a:t>
            </a:r>
            <a:endParaRPr>
              <a:latin typeface="Lato"/>
              <a:ea typeface="Lato"/>
              <a:cs typeface="Lato"/>
              <a:sym typeface="Lato"/>
            </a:endParaRPr>
          </a:p>
        </p:txBody>
      </p:sp>
      <p:sp>
        <p:nvSpPr>
          <p:cNvPr id="186" name="Google Shape;186;p19"/>
          <p:cNvSpPr txBox="1"/>
          <p:nvPr/>
        </p:nvSpPr>
        <p:spPr>
          <a:xfrm>
            <a:off x="7398219" y="4222475"/>
            <a:ext cx="724500" cy="317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Feign</a:t>
            </a:r>
            <a:endParaRPr>
              <a:latin typeface="Lato"/>
              <a:ea typeface="Lato"/>
              <a:cs typeface="Lato"/>
              <a:sym typeface="Lato"/>
            </a:endParaRPr>
          </a:p>
        </p:txBody>
      </p:sp>
      <p:cxnSp>
        <p:nvCxnSpPr>
          <p:cNvPr id="187" name="Google Shape;187;p19"/>
          <p:cNvCxnSpPr>
            <a:stCxn id="171" idx="3"/>
            <a:endCxn id="176" idx="1"/>
          </p:cNvCxnSpPr>
          <p:nvPr/>
        </p:nvCxnSpPr>
        <p:spPr>
          <a:xfrm flipH="1" rot="10800000">
            <a:off x="1928823" y="566975"/>
            <a:ext cx="2658900" cy="1000200"/>
          </a:xfrm>
          <a:prstGeom prst="bentConnector3">
            <a:avLst>
              <a:gd fmla="val 50003" name="adj1"/>
            </a:avLst>
          </a:prstGeom>
          <a:noFill/>
          <a:ln cap="flat" cmpd="sng" w="9525">
            <a:solidFill>
              <a:schemeClr val="dk2"/>
            </a:solidFill>
            <a:prstDash val="solid"/>
            <a:round/>
            <a:headEnd len="med" w="med" type="none"/>
            <a:tailEnd len="med" w="med" type="none"/>
          </a:ln>
        </p:spPr>
      </p:cxnSp>
      <p:cxnSp>
        <p:nvCxnSpPr>
          <p:cNvPr id="188" name="Google Shape;188;p19"/>
          <p:cNvCxnSpPr>
            <a:stCxn id="171" idx="3"/>
            <a:endCxn id="175" idx="1"/>
          </p:cNvCxnSpPr>
          <p:nvPr/>
        </p:nvCxnSpPr>
        <p:spPr>
          <a:xfrm>
            <a:off x="1928823" y="1567175"/>
            <a:ext cx="2658900" cy="199500"/>
          </a:xfrm>
          <a:prstGeom prst="bentConnector3">
            <a:avLst>
              <a:gd fmla="val 50003" name="adj1"/>
            </a:avLst>
          </a:prstGeom>
          <a:noFill/>
          <a:ln cap="flat" cmpd="sng" w="9525">
            <a:solidFill>
              <a:schemeClr val="dk2"/>
            </a:solidFill>
            <a:prstDash val="solid"/>
            <a:round/>
            <a:headEnd len="med" w="med" type="none"/>
            <a:tailEnd len="med" w="med" type="none"/>
          </a:ln>
        </p:spPr>
      </p:cxnSp>
      <p:cxnSp>
        <p:nvCxnSpPr>
          <p:cNvPr id="189" name="Google Shape;189;p19"/>
          <p:cNvCxnSpPr>
            <a:stCxn id="171" idx="3"/>
            <a:endCxn id="174" idx="1"/>
          </p:cNvCxnSpPr>
          <p:nvPr/>
        </p:nvCxnSpPr>
        <p:spPr>
          <a:xfrm>
            <a:off x="1928823" y="1567175"/>
            <a:ext cx="2658900" cy="1532700"/>
          </a:xfrm>
          <a:prstGeom prst="bentConnector3">
            <a:avLst>
              <a:gd fmla="val 50003" name="adj1"/>
            </a:avLst>
          </a:prstGeom>
          <a:noFill/>
          <a:ln cap="flat" cmpd="sng" w="9525">
            <a:solidFill>
              <a:schemeClr val="dk2"/>
            </a:solidFill>
            <a:prstDash val="solid"/>
            <a:round/>
            <a:headEnd len="med" w="med" type="none"/>
            <a:tailEnd len="med" w="med" type="none"/>
          </a:ln>
        </p:spPr>
      </p:cxnSp>
      <p:cxnSp>
        <p:nvCxnSpPr>
          <p:cNvPr id="190" name="Google Shape;190;p19"/>
          <p:cNvCxnSpPr>
            <a:stCxn id="171" idx="3"/>
            <a:endCxn id="173" idx="1"/>
          </p:cNvCxnSpPr>
          <p:nvPr/>
        </p:nvCxnSpPr>
        <p:spPr>
          <a:xfrm>
            <a:off x="1928823" y="1567175"/>
            <a:ext cx="2658900" cy="2789400"/>
          </a:xfrm>
          <a:prstGeom prst="bentConnector3">
            <a:avLst>
              <a:gd fmla="val 50003" name="adj1"/>
            </a:avLst>
          </a:prstGeom>
          <a:noFill/>
          <a:ln cap="flat" cmpd="sng" w="9525">
            <a:solidFill>
              <a:schemeClr val="dk2"/>
            </a:solidFill>
            <a:prstDash val="solid"/>
            <a:round/>
            <a:headEnd len="med" w="med" type="none"/>
            <a:tailEnd len="med" w="med" type="none"/>
          </a:ln>
        </p:spPr>
      </p:cxnSp>
      <p:cxnSp>
        <p:nvCxnSpPr>
          <p:cNvPr id="191" name="Google Shape;191;p19"/>
          <p:cNvCxnSpPr>
            <a:endCxn id="172" idx="3"/>
          </p:cNvCxnSpPr>
          <p:nvPr/>
        </p:nvCxnSpPr>
        <p:spPr>
          <a:xfrm rot="10800000">
            <a:off x="1881125" y="3099800"/>
            <a:ext cx="2119200" cy="5400"/>
          </a:xfrm>
          <a:prstGeom prst="straightConnector1">
            <a:avLst/>
          </a:prstGeom>
          <a:noFill/>
          <a:ln cap="flat" cmpd="sng" w="9525">
            <a:solidFill>
              <a:schemeClr val="dk2"/>
            </a:solidFill>
            <a:prstDash val="solid"/>
            <a:round/>
            <a:headEnd len="med" w="med" type="none"/>
            <a:tailEnd len="med" w="med" type="triangle"/>
          </a:ln>
        </p:spPr>
      </p:cxnSp>
      <p:sp>
        <p:nvSpPr>
          <p:cNvPr id="192" name="Google Shape;192;p19"/>
          <p:cNvSpPr txBox="1"/>
          <p:nvPr/>
        </p:nvSpPr>
        <p:spPr>
          <a:xfrm>
            <a:off x="642125" y="165875"/>
            <a:ext cx="1350600" cy="525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lt1"/>
                </a:highlight>
                <a:latin typeface="Lato"/>
                <a:ea typeface="Lato"/>
                <a:cs typeface="Lato"/>
                <a:sym typeface="Lato"/>
              </a:rPr>
              <a:t>Properties File-(GITHUB)</a:t>
            </a:r>
            <a:endParaRPr>
              <a:solidFill>
                <a:schemeClr val="dk1"/>
              </a:solidFill>
              <a:highlight>
                <a:schemeClr val="lt1"/>
              </a:highlight>
              <a:latin typeface="Lato"/>
              <a:ea typeface="Lato"/>
              <a:cs typeface="Lato"/>
              <a:sym typeface="Lato"/>
            </a:endParaRPr>
          </a:p>
        </p:txBody>
      </p:sp>
      <p:cxnSp>
        <p:nvCxnSpPr>
          <p:cNvPr id="193" name="Google Shape;193;p19"/>
          <p:cNvCxnSpPr>
            <a:stCxn id="171" idx="0"/>
            <a:endCxn id="192" idx="2"/>
          </p:cNvCxnSpPr>
          <p:nvPr/>
        </p:nvCxnSpPr>
        <p:spPr>
          <a:xfrm rot="10800000">
            <a:off x="1317423" y="691475"/>
            <a:ext cx="0" cy="524400"/>
          </a:xfrm>
          <a:prstGeom prst="straightConnector1">
            <a:avLst/>
          </a:prstGeom>
          <a:noFill/>
          <a:ln cap="flat" cmpd="sng" w="9525">
            <a:solidFill>
              <a:schemeClr val="dk2"/>
            </a:solidFill>
            <a:prstDash val="solid"/>
            <a:round/>
            <a:headEnd len="med" w="med" type="none"/>
            <a:tailEnd len="med" w="med" type="triangle"/>
          </a:ln>
        </p:spPr>
      </p:cxnSp>
      <p:sp>
        <p:nvSpPr>
          <p:cNvPr id="194" name="Google Shape;194;p19"/>
          <p:cNvSpPr txBox="1"/>
          <p:nvPr/>
        </p:nvSpPr>
        <p:spPr>
          <a:xfrm>
            <a:off x="2110850" y="1392875"/>
            <a:ext cx="1030500" cy="355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lt1"/>
                </a:highlight>
                <a:latin typeface="Lato"/>
                <a:ea typeface="Lato"/>
                <a:cs typeface="Lato"/>
                <a:sym typeface="Lato"/>
              </a:rPr>
              <a:t>RabbitMq</a:t>
            </a:r>
            <a:endParaRPr>
              <a:solidFill>
                <a:schemeClr val="dk1"/>
              </a:solidFill>
              <a:highlight>
                <a:schemeClr val="lt1"/>
              </a:highlight>
              <a:latin typeface="Lato"/>
              <a:ea typeface="Lato"/>
              <a:cs typeface="Lato"/>
              <a:sym typeface="Lato"/>
            </a:endParaRPr>
          </a:p>
        </p:txBody>
      </p:sp>
      <p:cxnSp>
        <p:nvCxnSpPr>
          <p:cNvPr id="195" name="Google Shape;195;p19"/>
          <p:cNvCxnSpPr>
            <a:stCxn id="178" idx="4"/>
            <a:endCxn id="185" idx="1"/>
          </p:cNvCxnSpPr>
          <p:nvPr/>
        </p:nvCxnSpPr>
        <p:spPr>
          <a:xfrm>
            <a:off x="6586528" y="3099805"/>
            <a:ext cx="811800" cy="0"/>
          </a:xfrm>
          <a:prstGeom prst="straightConnector1">
            <a:avLst/>
          </a:prstGeom>
          <a:noFill/>
          <a:ln cap="flat" cmpd="sng" w="9525">
            <a:solidFill>
              <a:schemeClr val="dk2"/>
            </a:solidFill>
            <a:prstDash val="solid"/>
            <a:round/>
            <a:headEnd len="med" w="med" type="none"/>
            <a:tailEnd len="med" w="med" type="none"/>
          </a:ln>
        </p:spPr>
      </p:cxnSp>
      <p:cxnSp>
        <p:nvCxnSpPr>
          <p:cNvPr id="196" name="Google Shape;196;p19"/>
          <p:cNvCxnSpPr>
            <a:stCxn id="180" idx="4"/>
            <a:endCxn id="186" idx="1"/>
          </p:cNvCxnSpPr>
          <p:nvPr/>
        </p:nvCxnSpPr>
        <p:spPr>
          <a:xfrm>
            <a:off x="6586528" y="4356500"/>
            <a:ext cx="811800" cy="24600"/>
          </a:xfrm>
          <a:prstGeom prst="straightConnector1">
            <a:avLst/>
          </a:prstGeom>
          <a:noFill/>
          <a:ln cap="flat" cmpd="sng" w="9525">
            <a:solidFill>
              <a:schemeClr val="dk2"/>
            </a:solidFill>
            <a:prstDash val="solid"/>
            <a:round/>
            <a:headEnd len="med" w="med" type="none"/>
            <a:tailEnd len="med" w="med" type="none"/>
          </a:ln>
        </p:spPr>
      </p:cxnSp>
      <p:cxnSp>
        <p:nvCxnSpPr>
          <p:cNvPr id="197" name="Google Shape;197;p19"/>
          <p:cNvCxnSpPr>
            <a:stCxn id="179" idx="4"/>
          </p:cNvCxnSpPr>
          <p:nvPr/>
        </p:nvCxnSpPr>
        <p:spPr>
          <a:xfrm>
            <a:off x="6586528" y="1766749"/>
            <a:ext cx="1135500" cy="21600"/>
          </a:xfrm>
          <a:prstGeom prst="straightConnector1">
            <a:avLst/>
          </a:prstGeom>
          <a:noFill/>
          <a:ln cap="flat" cmpd="sng" w="9525">
            <a:solidFill>
              <a:schemeClr val="dk2"/>
            </a:solidFill>
            <a:prstDash val="solid"/>
            <a:round/>
            <a:headEnd len="med" w="med" type="none"/>
            <a:tailEnd len="med" w="med" type="none"/>
          </a:ln>
        </p:spPr>
      </p:cxnSp>
      <p:cxnSp>
        <p:nvCxnSpPr>
          <p:cNvPr id="198" name="Google Shape;198;p19"/>
          <p:cNvCxnSpPr>
            <a:stCxn id="177" idx="4"/>
          </p:cNvCxnSpPr>
          <p:nvPr/>
        </p:nvCxnSpPr>
        <p:spPr>
          <a:xfrm>
            <a:off x="6586528" y="566850"/>
            <a:ext cx="1116300" cy="0"/>
          </a:xfrm>
          <a:prstGeom prst="straightConnector1">
            <a:avLst/>
          </a:prstGeom>
          <a:noFill/>
          <a:ln cap="flat" cmpd="sng" w="9525">
            <a:solidFill>
              <a:schemeClr val="dk2"/>
            </a:solidFill>
            <a:prstDash val="solid"/>
            <a:round/>
            <a:headEnd len="med" w="med" type="none"/>
            <a:tailEnd len="med" w="med" type="none"/>
          </a:ln>
        </p:spPr>
      </p:cxnSp>
      <p:cxnSp>
        <p:nvCxnSpPr>
          <p:cNvPr id="199" name="Google Shape;199;p19"/>
          <p:cNvCxnSpPr/>
          <p:nvPr/>
        </p:nvCxnSpPr>
        <p:spPr>
          <a:xfrm>
            <a:off x="7750638" y="566975"/>
            <a:ext cx="9600" cy="1211700"/>
          </a:xfrm>
          <a:prstGeom prst="straightConnector1">
            <a:avLst/>
          </a:prstGeom>
          <a:noFill/>
          <a:ln cap="flat" cmpd="sng" w="9525">
            <a:solidFill>
              <a:schemeClr val="dk2"/>
            </a:solidFill>
            <a:prstDash val="solid"/>
            <a:round/>
            <a:headEnd len="med" w="med" type="none"/>
            <a:tailEnd len="med" w="med" type="none"/>
          </a:ln>
        </p:spPr>
      </p:cxnSp>
      <p:cxnSp>
        <p:nvCxnSpPr>
          <p:cNvPr id="200" name="Google Shape;200;p19"/>
          <p:cNvCxnSpPr>
            <a:endCxn id="185" idx="0"/>
          </p:cNvCxnSpPr>
          <p:nvPr/>
        </p:nvCxnSpPr>
        <p:spPr>
          <a:xfrm>
            <a:off x="7760169" y="1778600"/>
            <a:ext cx="300" cy="1143600"/>
          </a:xfrm>
          <a:prstGeom prst="straightConnector1">
            <a:avLst/>
          </a:prstGeom>
          <a:noFill/>
          <a:ln cap="flat" cmpd="sng" w="9525">
            <a:solidFill>
              <a:schemeClr val="dk2"/>
            </a:solidFill>
            <a:prstDash val="solid"/>
            <a:round/>
            <a:headEnd len="med" w="med" type="none"/>
            <a:tailEnd len="med" w="med" type="triangle"/>
          </a:ln>
        </p:spPr>
      </p:cxnSp>
      <p:cxnSp>
        <p:nvCxnSpPr>
          <p:cNvPr id="201" name="Google Shape;201;p19"/>
          <p:cNvCxnSpPr>
            <a:stCxn id="178" idx="3"/>
            <a:endCxn id="186" idx="0"/>
          </p:cNvCxnSpPr>
          <p:nvPr/>
        </p:nvCxnSpPr>
        <p:spPr>
          <a:xfrm>
            <a:off x="6341247" y="3444430"/>
            <a:ext cx="1419300" cy="777900"/>
          </a:xfrm>
          <a:prstGeom prst="straightConnector1">
            <a:avLst/>
          </a:prstGeom>
          <a:noFill/>
          <a:ln cap="flat" cmpd="sng" w="9525">
            <a:solidFill>
              <a:schemeClr val="dk2"/>
            </a:solidFill>
            <a:prstDash val="solid"/>
            <a:round/>
            <a:headEnd len="med" w="med" type="none"/>
            <a:tailEnd len="med" w="med" type="triangle"/>
          </a:ln>
        </p:spPr>
      </p:cxnSp>
      <p:cxnSp>
        <p:nvCxnSpPr>
          <p:cNvPr id="202" name="Google Shape;202;p19"/>
          <p:cNvCxnSpPr>
            <a:stCxn id="179" idx="3"/>
          </p:cNvCxnSpPr>
          <p:nvPr/>
        </p:nvCxnSpPr>
        <p:spPr>
          <a:xfrm>
            <a:off x="6341247" y="2111367"/>
            <a:ext cx="2106000" cy="39600"/>
          </a:xfrm>
          <a:prstGeom prst="straightConnector1">
            <a:avLst/>
          </a:prstGeom>
          <a:noFill/>
          <a:ln cap="flat" cmpd="sng" w="9525">
            <a:solidFill>
              <a:schemeClr val="dk2"/>
            </a:solidFill>
            <a:prstDash val="solid"/>
            <a:round/>
            <a:headEnd len="med" w="med" type="none"/>
            <a:tailEnd len="med" w="med" type="triangle"/>
          </a:ln>
        </p:spPr>
      </p:cxnSp>
      <p:cxnSp>
        <p:nvCxnSpPr>
          <p:cNvPr id="203" name="Google Shape;203;p19"/>
          <p:cNvCxnSpPr/>
          <p:nvPr/>
        </p:nvCxnSpPr>
        <p:spPr>
          <a:xfrm>
            <a:off x="8447175" y="2160450"/>
            <a:ext cx="38100" cy="2194800"/>
          </a:xfrm>
          <a:prstGeom prst="straightConnector1">
            <a:avLst/>
          </a:prstGeom>
          <a:noFill/>
          <a:ln cap="flat" cmpd="sng" w="9525">
            <a:solidFill>
              <a:schemeClr val="dk2"/>
            </a:solidFill>
            <a:prstDash val="solid"/>
            <a:round/>
            <a:headEnd len="med" w="med" type="none"/>
            <a:tailEnd len="med" w="med" type="stealth"/>
          </a:ln>
        </p:spPr>
      </p:cxnSp>
      <p:cxnSp>
        <p:nvCxnSpPr>
          <p:cNvPr id="204" name="Google Shape;204;p19"/>
          <p:cNvCxnSpPr>
            <a:endCxn id="186" idx="3"/>
          </p:cNvCxnSpPr>
          <p:nvPr/>
        </p:nvCxnSpPr>
        <p:spPr>
          <a:xfrm flipH="1">
            <a:off x="8122719" y="4374425"/>
            <a:ext cx="391200" cy="6600"/>
          </a:xfrm>
          <a:prstGeom prst="straightConnector1">
            <a:avLst/>
          </a:prstGeom>
          <a:noFill/>
          <a:ln cap="flat" cmpd="sng" w="9525">
            <a:solidFill>
              <a:schemeClr val="dk2"/>
            </a:solidFill>
            <a:prstDash val="solid"/>
            <a:round/>
            <a:headEnd len="med" w="med" type="none"/>
            <a:tailEnd len="med" w="med" type="triangle"/>
          </a:ln>
        </p:spPr>
      </p:cxnSp>
      <p:sp>
        <p:nvSpPr>
          <p:cNvPr id="205" name="Google Shape;205;p19"/>
          <p:cNvSpPr txBox="1"/>
          <p:nvPr/>
        </p:nvSpPr>
        <p:spPr>
          <a:xfrm>
            <a:off x="2648875" y="4029725"/>
            <a:ext cx="1286700" cy="702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lt1"/>
                </a:highlight>
                <a:latin typeface="Lato"/>
                <a:ea typeface="Lato"/>
                <a:cs typeface="Lato"/>
                <a:sym typeface="Lato"/>
              </a:rPr>
              <a:t>Admin Microservice</a:t>
            </a:r>
            <a:endParaRPr>
              <a:solidFill>
                <a:schemeClr val="dk1"/>
              </a:solidFill>
              <a:highlight>
                <a:schemeClr val="lt1"/>
              </a:highlight>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0"/>
          <p:cNvSpPr txBox="1"/>
          <p:nvPr>
            <p:ph type="title"/>
          </p:nvPr>
        </p:nvSpPr>
        <p:spPr>
          <a:xfrm>
            <a:off x="1230700" y="117025"/>
            <a:ext cx="7038900" cy="45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Admin Microservices</a:t>
            </a:r>
            <a:endParaRPr/>
          </a:p>
        </p:txBody>
      </p:sp>
      <p:pic>
        <p:nvPicPr>
          <p:cNvPr id="211" name="Google Shape;211;p20"/>
          <p:cNvPicPr preferRelativeResize="0"/>
          <p:nvPr/>
        </p:nvPicPr>
        <p:blipFill>
          <a:blip r:embed="rId3">
            <a:alphaModFix/>
          </a:blip>
          <a:stretch>
            <a:fillRect/>
          </a:stretch>
        </p:blipFill>
        <p:spPr>
          <a:xfrm>
            <a:off x="1230700" y="719175"/>
            <a:ext cx="7636505" cy="42623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21"/>
          <p:cNvPicPr preferRelativeResize="0"/>
          <p:nvPr/>
        </p:nvPicPr>
        <p:blipFill>
          <a:blip r:embed="rId3">
            <a:alphaModFix/>
          </a:blip>
          <a:stretch>
            <a:fillRect/>
          </a:stretch>
        </p:blipFill>
        <p:spPr>
          <a:xfrm>
            <a:off x="1166125" y="572300"/>
            <a:ext cx="7863649" cy="4404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